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47"/>
  </p:notesMasterIdLst>
  <p:handoutMasterIdLst>
    <p:handoutMasterId r:id="rId48"/>
  </p:handoutMasterIdLst>
  <p:sldIdLst>
    <p:sldId id="326" r:id="rId4"/>
    <p:sldId id="380" r:id="rId5"/>
    <p:sldId id="552" r:id="rId6"/>
    <p:sldId id="625" r:id="rId7"/>
    <p:sldId id="553" r:id="rId8"/>
    <p:sldId id="555" r:id="rId9"/>
    <p:sldId id="595" r:id="rId10"/>
    <p:sldId id="556" r:id="rId11"/>
    <p:sldId id="557" r:id="rId12"/>
    <p:sldId id="558" r:id="rId13"/>
    <p:sldId id="627" r:id="rId14"/>
    <p:sldId id="628" r:id="rId15"/>
    <p:sldId id="598" r:id="rId16"/>
    <p:sldId id="599" r:id="rId17"/>
    <p:sldId id="602" r:id="rId18"/>
    <p:sldId id="603" r:id="rId19"/>
    <p:sldId id="630" r:id="rId20"/>
    <p:sldId id="631" r:id="rId21"/>
    <p:sldId id="632" r:id="rId22"/>
    <p:sldId id="633" r:id="rId23"/>
    <p:sldId id="634" r:id="rId24"/>
    <p:sldId id="639" r:id="rId25"/>
    <p:sldId id="640" r:id="rId26"/>
    <p:sldId id="615" r:id="rId27"/>
    <p:sldId id="635" r:id="rId28"/>
    <p:sldId id="618" r:id="rId29"/>
    <p:sldId id="641" r:id="rId30"/>
    <p:sldId id="642" r:id="rId31"/>
    <p:sldId id="643" r:id="rId32"/>
    <p:sldId id="644" r:id="rId33"/>
    <p:sldId id="645" r:id="rId34"/>
    <p:sldId id="646" r:id="rId35"/>
    <p:sldId id="564" r:id="rId36"/>
    <p:sldId id="647" r:id="rId37"/>
    <p:sldId id="648" r:id="rId38"/>
    <p:sldId id="649" r:id="rId39"/>
    <p:sldId id="569" r:id="rId40"/>
    <p:sldId id="650" r:id="rId41"/>
    <p:sldId id="636" r:id="rId42"/>
    <p:sldId id="637" r:id="rId43"/>
    <p:sldId id="652" r:id="rId44"/>
    <p:sldId id="651" r:id="rId45"/>
    <p:sldId id="62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6" autoAdjust="0"/>
    <p:restoredTop sz="94978" autoAdjust="0"/>
  </p:normalViewPr>
  <p:slideViewPr>
    <p:cSldViewPr snapToGrid="0" snapToObjects="1">
      <p:cViewPr varScale="1">
        <p:scale>
          <a:sx n="107" d="100"/>
          <a:sy n="107" d="100"/>
        </p:scale>
        <p:origin x="1616" y="160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9/16/19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039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92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14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84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9989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136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17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The accuracy of the approximation depends on the number of terms and the size of </a:t>
            </a:r>
            <a:r>
              <a:rPr lang="en-US" altLang="en-US" sz="1200" i="1" dirty="0"/>
              <a:t>h</a:t>
            </a:r>
            <a:r>
              <a:rPr lang="en-US" altLang="en-US" sz="1200" dirty="0">
                <a:sym typeface="Symbol" panose="05050102010706020507" pitchFamily="18" charset="2"/>
              </a:rPr>
              <a:t> / </a:t>
            </a:r>
            <a:r>
              <a:rPr lang="en-US" altLang="en-US" sz="1200" i="1" dirty="0">
                <a:sym typeface="Symbol" panose="05050102010706020507" pitchFamily="18" charset="2"/>
              </a:rPr>
              <a:t>k</a:t>
            </a:r>
            <a:r>
              <a:rPr lang="en-US" altLang="en-US" sz="1200" dirty="0">
                <a:sym typeface="Symbol" panose="05050102010706020507" pitchFamily="18" charset="2"/>
              </a:rPr>
              <a:t> (smaller – but not too small – is better)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88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712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4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wmf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1.wmf"/><Relationship Id="rId4" Type="http://schemas.openxmlformats.org/officeDocument/2006/relationships/image" Target="../media/image2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3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5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8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onic.physics.sunysb.edu/docs/num_meth.html" TargetMode="External"/><Relationship Id="rId2" Type="http://schemas.openxmlformats.org/officeDocument/2006/relationships/hyperlink" Target="http://numerical.recipe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038350" y="3487606"/>
            <a:ext cx="6648450" cy="2517681"/>
          </a:xfrm>
        </p:spPr>
        <p:txBody>
          <a:bodyPr>
            <a:normAutofit/>
          </a:bodyPr>
          <a:lstStyle/>
          <a:p>
            <a:r>
              <a:rPr lang="en-US" sz="2800" b="1" dirty="0"/>
              <a:t>Lecture 2</a:t>
            </a:r>
          </a:p>
          <a:p>
            <a:r>
              <a:rPr lang="en-US" sz="2800" b="1" dirty="0"/>
              <a:t>Numerical Methods 1:</a:t>
            </a:r>
            <a:br>
              <a:rPr lang="en-US" sz="2800" b="1" dirty="0"/>
            </a:br>
            <a:r>
              <a:rPr lang="en-US" sz="2800" b="1" dirty="0"/>
              <a:t>Differentiation, Root-finding, Optimization</a:t>
            </a:r>
          </a:p>
          <a:p>
            <a:endParaRPr lang="en-US" sz="2500" dirty="0"/>
          </a:p>
          <a:p>
            <a:r>
              <a:rPr lang="en-US" sz="2500" dirty="0"/>
              <a:t>(Acknowledgements: André Punt)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MAR 580: Advanced Population Modeling for Management of Living Marine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17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 expansion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63" y="1058637"/>
            <a:ext cx="51054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1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Kinds</a:t>
            </a:r>
          </a:p>
          <a:p>
            <a:r>
              <a:rPr lang="en-US" altLang="en-US" dirty="0"/>
              <a:t>Symbolic</a:t>
            </a:r>
          </a:p>
          <a:p>
            <a:pPr lvl="1"/>
            <a:r>
              <a:rPr lang="en-US" altLang="en-US" dirty="0"/>
              <a:t>formula, like </a:t>
            </a:r>
            <a:r>
              <a:rPr lang="en-US" altLang="en-US" dirty="0" err="1"/>
              <a:t>sqrt</a:t>
            </a:r>
            <a:r>
              <a:rPr lang="en-US" altLang="en-US" dirty="0"/>
              <a:t>(x+3x^2)</a:t>
            </a:r>
          </a:p>
          <a:p>
            <a:r>
              <a:rPr lang="en-US" altLang="en-US" dirty="0"/>
              <a:t>Algorithmic</a:t>
            </a:r>
          </a:p>
          <a:p>
            <a:pPr lvl="1"/>
            <a:r>
              <a:rPr lang="en-US" altLang="en-US" dirty="0"/>
              <a:t>value, like 12.41</a:t>
            </a:r>
          </a:p>
          <a:p>
            <a:pPr lvl="1"/>
            <a:r>
              <a:rPr lang="en-US" altLang="en-US" dirty="0"/>
              <a:t>exact answer from formula</a:t>
            </a:r>
          </a:p>
          <a:p>
            <a:r>
              <a:rPr lang="en-US" altLang="en-US" dirty="0"/>
              <a:t>Numeric</a:t>
            </a:r>
          </a:p>
          <a:p>
            <a:pPr lvl="1"/>
            <a:r>
              <a:rPr lang="en-US" altLang="en-US" dirty="0"/>
              <a:t>value, like 12.37</a:t>
            </a:r>
          </a:p>
          <a:p>
            <a:pPr lvl="1"/>
            <a:r>
              <a:rPr lang="en-US" altLang="en-US" dirty="0"/>
              <a:t>approximate answer from numerical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Symbolic vs Numerical Differentiation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Differentiation is algorithmic  - there is no function that cannot be differentiated (given patience and a large piece of paper).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Many packages (including R) include </a:t>
            </a:r>
            <a:r>
              <a:rPr lang="en-US" altLang="en-US" dirty="0">
                <a:solidFill>
                  <a:schemeClr val="accent2"/>
                </a:solidFill>
              </a:rPr>
              <a:t>symbolic differentiation</a:t>
            </a:r>
            <a:r>
              <a:rPr lang="en-US" altLang="en-US" dirty="0"/>
              <a:t> routines. These apply an algorithm to provide code which computes the derivatives analytically.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Numerical differentiation involves applying </a:t>
            </a:r>
            <a:r>
              <a:rPr lang="en-US" altLang="en-US" i="1" dirty="0">
                <a:solidFill>
                  <a:schemeClr val="accent2"/>
                </a:solidFill>
              </a:rPr>
              <a:t>approximations</a:t>
            </a:r>
            <a:r>
              <a:rPr lang="en-US" altLang="en-US" dirty="0"/>
              <a:t> to calculate the value of the derivative at a given point.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98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Symbolic differentiation in R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en-US" altLang="en-US" dirty="0"/>
          </a:p>
          <a:p>
            <a:pPr eaLnBrk="1" hangingPunct="1"/>
            <a:r>
              <a:rPr lang="en-US" altLang="en-US" dirty="0"/>
              <a:t>e.g. tan(x)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Pass the formula as an expression</a:t>
            </a:r>
          </a:p>
          <a:p>
            <a:pPr lvl="1" eaLnBrk="1" hangingPunct="1"/>
            <a:r>
              <a:rPr lang="en-US" altLang="en-US" dirty="0"/>
              <a:t>First derivative, tan'(x)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&gt; D(expression(tan(x)), "x")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accent1"/>
                </a:solidFill>
              </a:rPr>
              <a:t>1/cos(x)^2</a:t>
            </a:r>
            <a:endParaRPr lang="en-US" altLang="en-US" dirty="0">
              <a:solidFill>
                <a:srgbClr val="B2B2B2"/>
              </a:solidFill>
            </a:endParaRPr>
          </a:p>
          <a:p>
            <a:pPr lvl="1" eaLnBrk="1" hangingPunct="1"/>
            <a:r>
              <a:rPr lang="en-US" altLang="en-US" dirty="0"/>
              <a:t>Second derivative, tan''(x)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&gt; D(D(expression(tan(x)),"x"), "x")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s-ES" altLang="en-US" dirty="0">
                <a:solidFill>
                  <a:schemeClr val="accent1"/>
                </a:solidFill>
              </a:rPr>
              <a:t>2 * (sin(x) * </a:t>
            </a:r>
            <a:r>
              <a:rPr lang="es-ES" altLang="en-US" dirty="0" err="1">
                <a:solidFill>
                  <a:schemeClr val="accent1"/>
                </a:solidFill>
              </a:rPr>
              <a:t>cos</a:t>
            </a:r>
            <a:r>
              <a:rPr lang="es-ES" altLang="en-US" dirty="0">
                <a:solidFill>
                  <a:schemeClr val="accent1"/>
                </a:solidFill>
              </a:rPr>
              <a:t>(x))/(</a:t>
            </a:r>
            <a:r>
              <a:rPr lang="es-ES" altLang="en-US" dirty="0" err="1">
                <a:solidFill>
                  <a:schemeClr val="accent1"/>
                </a:solidFill>
              </a:rPr>
              <a:t>cos</a:t>
            </a:r>
            <a:r>
              <a:rPr lang="es-ES" altLang="en-US" dirty="0">
                <a:solidFill>
                  <a:schemeClr val="accent1"/>
                </a:solidFill>
              </a:rPr>
              <a:t>(x)^2)^2</a:t>
            </a:r>
          </a:p>
        </p:txBody>
      </p:sp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2" r="4950" b="2252"/>
          <a:stretch>
            <a:fillRect/>
          </a:stretch>
        </p:blipFill>
        <p:spPr bwMode="auto">
          <a:xfrm>
            <a:off x="6158490" y="183923"/>
            <a:ext cx="2891393" cy="259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995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Algorithmic differentiation in R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dirty="0"/>
              <a:t>Can define our own function, knowing that </a:t>
            </a:r>
            <a:br>
              <a:rPr lang="en-US" altLang="en-US" dirty="0"/>
            </a:br>
            <a:r>
              <a:rPr lang="en-US" altLang="en-US" dirty="0"/>
              <a:t>tan'(x) = 1/cos(x)^2</a:t>
            </a:r>
          </a:p>
          <a:p>
            <a:pPr lvl="2">
              <a:buNone/>
            </a:pPr>
            <a:r>
              <a:rPr lang="en-US" altLang="en-US" dirty="0"/>
              <a:t>&gt; </a:t>
            </a:r>
            <a:r>
              <a:rPr lang="en-US" altLang="en-US" dirty="0" err="1"/>
              <a:t>dtanx.dx</a:t>
            </a:r>
            <a:r>
              <a:rPr lang="en-US" altLang="en-US" dirty="0"/>
              <a:t> &lt;- function(x)</a:t>
            </a:r>
          </a:p>
          <a:p>
            <a:pPr lvl="2">
              <a:buNone/>
            </a:pPr>
            <a:r>
              <a:rPr lang="en-US" altLang="en-US" dirty="0"/>
              <a:t>  {</a:t>
            </a:r>
          </a:p>
          <a:p>
            <a:pPr lvl="2">
              <a:buNone/>
            </a:pPr>
            <a:r>
              <a:rPr lang="en-US" altLang="en-US" dirty="0"/>
              <a:t>    gradient &lt;- 1/cos(x)^2</a:t>
            </a:r>
          </a:p>
          <a:p>
            <a:pPr lvl="2">
              <a:buNone/>
            </a:pPr>
            <a:r>
              <a:rPr lang="en-US" altLang="en-US" dirty="0"/>
              <a:t>    return(gradient)</a:t>
            </a:r>
          </a:p>
          <a:p>
            <a:pPr lvl="2">
              <a:buNone/>
            </a:pPr>
            <a:r>
              <a:rPr lang="en-US" altLang="en-US" dirty="0"/>
              <a:t>  }</a:t>
            </a:r>
          </a:p>
          <a:p>
            <a:pPr lvl="2">
              <a:buNone/>
            </a:pPr>
            <a:r>
              <a:rPr lang="en-US" altLang="en-US" dirty="0"/>
              <a:t>&gt; </a:t>
            </a:r>
            <a:r>
              <a:rPr lang="en-US" altLang="en-US" dirty="0" err="1"/>
              <a:t>cbind</a:t>
            </a:r>
            <a:r>
              <a:rPr lang="en-US" altLang="en-US" dirty="0"/>
              <a:t>(x, </a:t>
            </a:r>
            <a:r>
              <a:rPr lang="en-US" altLang="en-US" dirty="0" err="1"/>
              <a:t>dtanx.dx</a:t>
            </a:r>
            <a:r>
              <a:rPr lang="en-US" altLang="en-US" dirty="0"/>
              <a:t>(x))</a:t>
            </a:r>
          </a:p>
          <a:p>
            <a:r>
              <a:rPr lang="en-US" altLang="en-US" dirty="0"/>
              <a:t>Another approach is to define the derivative</a:t>
            </a:r>
          </a:p>
          <a:p>
            <a:pPr lvl="2">
              <a:buNone/>
            </a:pPr>
            <a:r>
              <a:rPr lang="en-US" altLang="en-US" dirty="0"/>
              <a:t>&gt; </a:t>
            </a:r>
            <a:r>
              <a:rPr lang="en-US" altLang="en-US" dirty="0" err="1"/>
              <a:t>dtanx.dx</a:t>
            </a:r>
            <a:r>
              <a:rPr lang="en-US" altLang="en-US" dirty="0"/>
              <a:t> &lt;- D(expression(tan(x)), "x")</a:t>
            </a:r>
          </a:p>
          <a:p>
            <a:pPr lvl="1"/>
            <a:r>
              <a:rPr lang="en-US" altLang="en-US" dirty="0"/>
              <a:t>and evaluate it</a:t>
            </a:r>
          </a:p>
          <a:p>
            <a:pPr lvl="2">
              <a:buNone/>
            </a:pPr>
            <a:r>
              <a:rPr lang="en-US" altLang="en-US" dirty="0"/>
              <a:t>&gt; </a:t>
            </a:r>
            <a:r>
              <a:rPr lang="en-US" altLang="en-US" dirty="0" err="1"/>
              <a:t>eval</a:t>
            </a:r>
            <a:r>
              <a:rPr lang="en-US" altLang="en-US" dirty="0"/>
              <a:t>(</a:t>
            </a:r>
            <a:r>
              <a:rPr lang="en-US" altLang="en-US" dirty="0" err="1"/>
              <a:t>dtanx.dx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dirty="0" err="1"/>
              <a:t>deriv</a:t>
            </a:r>
            <a:r>
              <a:rPr lang="en-US" altLang="en-US" dirty="0"/>
              <a:t> function gives more information</a:t>
            </a:r>
          </a:p>
          <a:p>
            <a:pPr lvl="2">
              <a:buNone/>
            </a:pPr>
            <a:r>
              <a:rPr lang="en-US" altLang="en-US" dirty="0"/>
              <a:t>&gt; </a:t>
            </a:r>
            <a:r>
              <a:rPr lang="en-US" altLang="en-US" dirty="0" err="1"/>
              <a:t>dtanx.dx</a:t>
            </a:r>
            <a:r>
              <a:rPr lang="en-US" altLang="en-US" dirty="0"/>
              <a:t> &lt;- </a:t>
            </a:r>
            <a:r>
              <a:rPr lang="en-US" altLang="en-US" dirty="0" err="1"/>
              <a:t>deriv</a:t>
            </a:r>
            <a:r>
              <a:rPr lang="en-US" altLang="en-US" dirty="0"/>
              <a:t>(expression(tan(x)),"x")</a:t>
            </a:r>
          </a:p>
          <a:p>
            <a:pPr lvl="2">
              <a:buNone/>
            </a:pPr>
            <a:r>
              <a:rPr lang="en-US" altLang="en-US" dirty="0"/>
              <a:t>&gt; </a:t>
            </a:r>
            <a:r>
              <a:rPr lang="en-US" altLang="en-US" dirty="0" err="1"/>
              <a:t>eval</a:t>
            </a:r>
            <a:r>
              <a:rPr lang="en-US" altLang="en-US" dirty="0"/>
              <a:t>(</a:t>
            </a:r>
            <a:r>
              <a:rPr lang="en-US" altLang="en-US" dirty="0" err="1"/>
              <a:t>dtanx.dx</a:t>
            </a:r>
            <a:r>
              <a:rPr lang="en-US" altLang="en-US" dirty="0"/>
              <a:t>)</a:t>
            </a:r>
          </a:p>
          <a:p>
            <a:pPr lvl="2">
              <a:buNone/>
            </a:pPr>
            <a:r>
              <a:rPr lang="en-US" altLang="en-US" dirty="0"/>
              <a:t>&gt; </a:t>
            </a:r>
            <a:r>
              <a:rPr lang="en-US" altLang="en-US" dirty="0" err="1"/>
              <a:t>attr</a:t>
            </a:r>
            <a:r>
              <a:rPr lang="en-US" altLang="en-US" dirty="0"/>
              <a:t>(</a:t>
            </a:r>
            <a:r>
              <a:rPr lang="en-US" altLang="en-US" dirty="0" err="1"/>
              <a:t>eval</a:t>
            </a:r>
            <a:r>
              <a:rPr lang="en-US" altLang="en-US" dirty="0"/>
              <a:t>(</a:t>
            </a:r>
            <a:r>
              <a:rPr lang="en-US" altLang="en-US" dirty="0" err="1"/>
              <a:t>dtanx.dx</a:t>
            </a:r>
            <a:r>
              <a:rPr lang="en-US" altLang="en-US" dirty="0"/>
              <a:t>),"gradient")</a:t>
            </a:r>
          </a:p>
        </p:txBody>
      </p:sp>
    </p:spTree>
    <p:extLst>
      <p:ext uri="{BB962C8B-B14F-4D97-AF65-F5344CB8AC3E}">
        <p14:creationId xmlns:p14="http://schemas.microsoft.com/office/powerpoint/2010/main" val="3629111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Numeric differentiation</a:t>
            </a:r>
          </a:p>
        </p:txBody>
      </p:sp>
      <p:pic>
        <p:nvPicPr>
          <p:cNvPr id="22532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6" r="8449" b="3819"/>
          <a:stretch>
            <a:fillRect/>
          </a:stretch>
        </p:blipFill>
        <p:spPr bwMode="auto">
          <a:xfrm>
            <a:off x="658813" y="3643313"/>
            <a:ext cx="3130550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Oval 15"/>
          <p:cNvSpPr>
            <a:spLocks noChangeArrowheads="1"/>
          </p:cNvSpPr>
          <p:nvPr/>
        </p:nvSpPr>
        <p:spPr bwMode="auto">
          <a:xfrm>
            <a:off x="2881313" y="4286250"/>
            <a:ext cx="338137" cy="338138"/>
          </a:xfrm>
          <a:prstGeom prst="ellips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75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5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22534" name="AutoShape 34"/>
          <p:cNvSpPr>
            <a:spLocks noChangeArrowheads="1"/>
          </p:cNvSpPr>
          <p:nvPr/>
        </p:nvSpPr>
        <p:spPr bwMode="auto">
          <a:xfrm>
            <a:off x="4264025" y="4678363"/>
            <a:ext cx="457200" cy="215900"/>
          </a:xfrm>
          <a:prstGeom prst="rightArrow">
            <a:avLst>
              <a:gd name="adj1" fmla="val 50000"/>
              <a:gd name="adj2" fmla="val 52941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75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5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pic>
        <p:nvPicPr>
          <p:cNvPr id="22535" name="Picture 38" descr="eqn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1820863"/>
            <a:ext cx="44608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3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5" r="8310" b="4503"/>
          <a:stretch>
            <a:fillRect/>
          </a:stretch>
        </p:blipFill>
        <p:spPr bwMode="auto">
          <a:xfrm>
            <a:off x="5048250" y="3651250"/>
            <a:ext cx="3135313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918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Numeric differentiation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Approximate differentiation may be needed for complicated problems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/>
              <a:t>&gt; dfx.dx &lt;- function(f, x, delta)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/>
              <a:t>  {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/>
              <a:t>    y1 &lt;- f(x - delta/2)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/>
              <a:t>    y2 &lt;- f(x + delta/2)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/>
              <a:t>    approx.gradient &lt;- (y2-y1) / delta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/>
              <a:t>    return(approx.gradient)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/>
              <a:t>  }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/>
              <a:t>&gt; dfx.dx(tan, x, 0.001)</a:t>
            </a:r>
          </a:p>
        </p:txBody>
      </p:sp>
    </p:spTree>
    <p:extLst>
      <p:ext uri="{BB962C8B-B14F-4D97-AF65-F5344CB8AC3E}">
        <p14:creationId xmlns:p14="http://schemas.microsoft.com/office/powerpoint/2010/main" val="2663579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Derivatives Numerically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Sometimes calculating derivatives analytically can get rather tedious. For example, for the dynamic Schaefer model:</a:t>
            </a:r>
          </a:p>
          <a:p>
            <a:endParaRPr lang="en-US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28020"/>
              </p:ext>
            </p:extLst>
          </p:nvPr>
        </p:nvGraphicFramePr>
        <p:xfrm>
          <a:off x="782558" y="2745618"/>
          <a:ext cx="8796862" cy="77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Equation" r:id="rId3" imgW="4191000" imgH="368300" progId="Equation.3">
                  <p:embed/>
                </p:oleObj>
              </mc:Choice>
              <mc:Fallback>
                <p:oleObj name="Equation" r:id="rId3" imgW="41910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558" y="2745618"/>
                        <a:ext cx="8796862" cy="77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182739"/>
              </p:ext>
            </p:extLst>
          </p:nvPr>
        </p:nvGraphicFramePr>
        <p:xfrm>
          <a:off x="633330" y="4014560"/>
          <a:ext cx="8138135" cy="2335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Equation" r:id="rId5" imgW="4483100" imgH="1308100" progId="Equation.3">
                  <p:embed/>
                </p:oleObj>
              </mc:Choice>
              <mc:Fallback>
                <p:oleObj name="Equation" r:id="rId5" imgW="4483100" imgH="1308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330" y="4014560"/>
                        <a:ext cx="8138135" cy="2335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991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Derivatives Numerically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numerical differentiation rely on Taylor series’ approximations to functions, i.e.: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684975"/>
              </p:ext>
            </p:extLst>
          </p:nvPr>
        </p:nvGraphicFramePr>
        <p:xfrm>
          <a:off x="1178076" y="2803676"/>
          <a:ext cx="69342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6" name="Equation" r:id="rId3" imgW="2590800" imgH="254000" progId="Equation.DSMT4">
                  <p:embed/>
                </p:oleObj>
              </mc:Choice>
              <mc:Fallback>
                <p:oleObj name="Equation" r:id="rId3" imgW="25908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8076" y="2803676"/>
                        <a:ext cx="69342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949673"/>
              </p:ext>
            </p:extLst>
          </p:nvPr>
        </p:nvGraphicFramePr>
        <p:xfrm>
          <a:off x="781088" y="3735009"/>
          <a:ext cx="7905712" cy="1023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7" name="Equation" r:id="rId5" imgW="3238500" imgH="419100" progId="Equation.DSMT4">
                  <p:embed/>
                </p:oleObj>
              </mc:Choice>
              <mc:Fallback>
                <p:oleObj name="Equation" r:id="rId5" imgW="32385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88" y="3735009"/>
                        <a:ext cx="7905712" cy="10232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173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Derivatives Numerically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Method of finite differences.</a:t>
            </a:r>
          </a:p>
          <a:p>
            <a:r>
              <a:rPr lang="en-US" altLang="en-US" dirty="0"/>
              <a:t>Two common approximations to          exist. Both rely on two function evaluations.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sz="2200" dirty="0"/>
          </a:p>
          <a:p>
            <a:r>
              <a:rPr lang="en-US" altLang="en-US" dirty="0"/>
              <a:t>Approximating second derivatives: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541059"/>
              </p:ext>
            </p:extLst>
          </p:nvPr>
        </p:nvGraphicFramePr>
        <p:xfrm>
          <a:off x="6248021" y="1702820"/>
          <a:ext cx="861526" cy="49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3" name="Equation" r:id="rId4" imgW="330057" imgH="190417" progId="Equation.3">
                  <p:embed/>
                </p:oleObj>
              </mc:Choice>
              <mc:Fallback>
                <p:oleObj name="Equation" r:id="rId4" imgW="330057" imgH="1904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021" y="1702820"/>
                        <a:ext cx="861526" cy="49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582207"/>
              </p:ext>
            </p:extLst>
          </p:nvPr>
        </p:nvGraphicFramePr>
        <p:xfrm>
          <a:off x="2772830" y="2796778"/>
          <a:ext cx="3627379" cy="102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4" name="Equation" r:id="rId6" imgW="1256755" imgH="355446" progId="Equation.DSMT4">
                  <p:embed/>
                </p:oleObj>
              </mc:Choice>
              <mc:Fallback>
                <p:oleObj name="Equation" r:id="rId6" imgW="1256755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830" y="2796778"/>
                        <a:ext cx="3627379" cy="102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784954"/>
              </p:ext>
            </p:extLst>
          </p:nvPr>
        </p:nvGraphicFramePr>
        <p:xfrm>
          <a:off x="2772830" y="3824041"/>
          <a:ext cx="4041627" cy="992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5" name="Equation" r:id="rId8" imgW="1434477" imgH="355446" progId="Equation.DSMT4">
                  <p:embed/>
                </p:oleObj>
              </mc:Choice>
              <mc:Fallback>
                <p:oleObj name="Equation" r:id="rId8" imgW="14344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830" y="3824041"/>
                        <a:ext cx="4041627" cy="992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586144"/>
              </p:ext>
            </p:extLst>
          </p:nvPr>
        </p:nvGraphicFramePr>
        <p:xfrm>
          <a:off x="1073150" y="5363360"/>
          <a:ext cx="69977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6" name="Equation" r:id="rId10" imgW="4660900" imgH="889000" progId="Equation.3">
                  <p:embed/>
                </p:oleObj>
              </mc:Choice>
              <mc:Fallback>
                <p:oleObj name="Equation" r:id="rId10" imgW="46609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5363360"/>
                        <a:ext cx="6997700" cy="133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88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Numerical Methods?</a:t>
            </a:r>
          </a:p>
          <a:p>
            <a:r>
              <a:rPr lang="en-US" dirty="0"/>
              <a:t>Overview of numerical methods for scientific computing</a:t>
            </a:r>
          </a:p>
          <a:p>
            <a:r>
              <a:rPr lang="en-US" dirty="0"/>
              <a:t>Taylor series approximation</a:t>
            </a:r>
          </a:p>
          <a:p>
            <a:r>
              <a:rPr lang="en-US" dirty="0"/>
              <a:t>Differentiation</a:t>
            </a:r>
          </a:p>
          <a:p>
            <a:r>
              <a:rPr lang="en-US" dirty="0"/>
              <a:t>Root-finding</a:t>
            </a:r>
          </a:p>
          <a:p>
            <a:r>
              <a:rPr lang="en-US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Root-finding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Find the value for </a:t>
            </a:r>
            <a:r>
              <a:rPr lang="en-US" altLang="en-US" i="1" u="sng" dirty="0"/>
              <a:t>x</a:t>
            </a:r>
            <a:r>
              <a:rPr lang="en-US" altLang="en-US" dirty="0"/>
              <a:t> such that the following system of equations is satisfied: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General problem frequently used in stock assessment and management.</a:t>
            </a:r>
          </a:p>
          <a:p>
            <a:pPr lvl="1"/>
            <a:r>
              <a:rPr lang="en-US" altLang="en-US" sz="2400" dirty="0"/>
              <a:t>Find </a:t>
            </a:r>
            <a:r>
              <a:rPr lang="en-US" altLang="en-US" sz="2400" i="1" dirty="0"/>
              <a:t>K</a:t>
            </a:r>
            <a:r>
              <a:rPr lang="en-US" altLang="en-US" sz="2400" dirty="0"/>
              <a:t> for a Schaefer model so that if the Schaefer model is projected from </a:t>
            </a:r>
            <a:r>
              <a:rPr lang="en-US" altLang="en-US" sz="2400" i="1" dirty="0"/>
              <a:t>K</a:t>
            </a:r>
            <a:r>
              <a:rPr lang="en-US" altLang="en-US" sz="2400" dirty="0"/>
              <a:t> in year 0 to year </a:t>
            </a:r>
            <a:r>
              <a:rPr lang="en-US" altLang="en-US" sz="2400" i="1" dirty="0"/>
              <a:t>T</a:t>
            </a:r>
            <a:r>
              <a:rPr lang="en-US" altLang="en-US" sz="2400" dirty="0"/>
              <a:t>, the biomass in year </a:t>
            </a:r>
            <a:r>
              <a:rPr lang="en-US" altLang="en-US" sz="2400" i="1" dirty="0"/>
              <a:t>T</a:t>
            </a:r>
            <a:r>
              <a:rPr lang="en-US" altLang="en-US" sz="2400" dirty="0"/>
              <a:t> equals </a:t>
            </a:r>
            <a:r>
              <a:rPr lang="en-US" altLang="en-US" sz="2400" i="1" dirty="0"/>
              <a:t>Z</a:t>
            </a:r>
            <a:r>
              <a:rPr lang="en-US" altLang="en-US" sz="2400" dirty="0"/>
              <a:t>.</a:t>
            </a:r>
          </a:p>
          <a:p>
            <a:pPr lvl="1"/>
            <a:r>
              <a:rPr lang="en-US" altLang="en-US" sz="2400" dirty="0"/>
              <a:t>Find the catch limit so that the probability of recovery equals a pre-specified value.</a:t>
            </a:r>
          </a:p>
          <a:p>
            <a:pPr lvl="1"/>
            <a:r>
              <a:rPr lang="en-US" altLang="en-US" sz="2400" dirty="0"/>
              <a:t>Find </a:t>
            </a:r>
            <a:r>
              <a:rPr lang="en-US" altLang="en-US" sz="2400" i="1" dirty="0"/>
              <a:t>F</a:t>
            </a:r>
            <a:r>
              <a:rPr lang="en-US" altLang="en-US" sz="2400" baseline="-25000" dirty="0"/>
              <a:t>0.1</a:t>
            </a:r>
            <a:r>
              <a:rPr lang="en-US" altLang="en-US" sz="2400" dirty="0"/>
              <a:t> so that: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Consider case when n=1.</a:t>
            </a:r>
          </a:p>
          <a:p>
            <a:endParaRPr lang="en-US" dirty="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162919"/>
              </p:ext>
            </p:extLst>
          </p:nvPr>
        </p:nvGraphicFramePr>
        <p:xfrm>
          <a:off x="2325689" y="1944426"/>
          <a:ext cx="3280664" cy="531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2" name="Equation" r:id="rId3" imgW="1180588" imgH="190417" progId="Equation.3">
                  <p:embed/>
                </p:oleObj>
              </mc:Choice>
              <mc:Fallback>
                <p:oleObj name="Equation" r:id="rId3" imgW="1180588" imgH="1904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9" y="1944426"/>
                        <a:ext cx="3280664" cy="5313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277016"/>
              </p:ext>
            </p:extLst>
          </p:nvPr>
        </p:nvGraphicFramePr>
        <p:xfrm>
          <a:off x="3505200" y="5225256"/>
          <a:ext cx="518160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3" name="Equation" r:id="rId5" imgW="3124200" imgH="406400" progId="Equation.3">
                  <p:embed/>
                </p:oleObj>
              </mc:Choice>
              <mc:Fallback>
                <p:oleObj name="Equation" r:id="rId5" imgW="31242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225256"/>
                        <a:ext cx="5181600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82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root-finding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Lots of methods. Choice among these depends on:</a:t>
            </a:r>
          </a:p>
          <a:p>
            <a:pPr lvl="1"/>
            <a:r>
              <a:rPr lang="en-US" altLang="en-US" sz="2400" dirty="0"/>
              <a:t>Cost of evaluating the function.</a:t>
            </a:r>
          </a:p>
          <a:p>
            <a:pPr lvl="1"/>
            <a:r>
              <a:rPr lang="en-US" altLang="en-US" sz="2400" dirty="0"/>
              <a:t>Is the function differentiable?</a:t>
            </a:r>
            <a:br>
              <a:rPr lang="en-US" altLang="en-US" sz="2400" dirty="0"/>
            </a:br>
            <a:r>
              <a:rPr lang="en-US" altLang="en-US" sz="2400" dirty="0"/>
              <a:t>(it must be continuous and monotonic for most methods).</a:t>
            </a:r>
          </a:p>
          <a:p>
            <a:pPr lvl="1"/>
            <a:r>
              <a:rPr lang="en-US" altLang="en-US" sz="2400" dirty="0"/>
              <a:t>Is the derivative of the function easily computable?</a:t>
            </a:r>
          </a:p>
          <a:p>
            <a:pPr lvl="1"/>
            <a:r>
              <a:rPr lang="en-US" altLang="en-US" sz="2400" dirty="0"/>
              <a:t>Cost of programming the algorithm.</a:t>
            </a:r>
          </a:p>
          <a:p>
            <a:endParaRPr lang="en-US" altLang="en-US" sz="2800" dirty="0"/>
          </a:p>
          <a:p>
            <a:r>
              <a:rPr lang="en-US" altLang="en-US" sz="2800" dirty="0"/>
              <a:t>Non-derivative based:</a:t>
            </a:r>
          </a:p>
          <a:p>
            <a:pPr lvl="1"/>
            <a:r>
              <a:rPr lang="en-US" altLang="en-US" sz="2400" dirty="0"/>
              <a:t>Bisection method (simple)</a:t>
            </a:r>
          </a:p>
          <a:p>
            <a:pPr lvl="1"/>
            <a:r>
              <a:rPr lang="en-US" altLang="en-US" sz="2400" dirty="0"/>
              <a:t>False positive method</a:t>
            </a:r>
          </a:p>
          <a:p>
            <a:pPr lvl="1"/>
            <a:r>
              <a:rPr lang="en-US" altLang="en-US" sz="2400" dirty="0"/>
              <a:t>Brent’s method (method of choice)</a:t>
            </a:r>
          </a:p>
          <a:p>
            <a:endParaRPr lang="en-US" alt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83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Bisection: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982047"/>
              </p:ext>
            </p:extLst>
          </p:nvPr>
        </p:nvGraphicFramePr>
        <p:xfrm>
          <a:off x="2419290" y="155213"/>
          <a:ext cx="2258408" cy="651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8" name="Equation" r:id="rId3" imgW="660113" imgH="190417" progId="Equation.3">
                  <p:embed/>
                </p:oleObj>
              </mc:Choice>
              <mc:Fallback>
                <p:oleObj name="Equation" r:id="rId3" imgW="660113" imgH="1904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290" y="155213"/>
                        <a:ext cx="2258408" cy="6515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" t="1889" r="1428" b="1889"/>
          <a:stretch>
            <a:fillRect/>
          </a:stretch>
        </p:blipFill>
        <p:spPr>
          <a:xfrm>
            <a:off x="4703356" y="131281"/>
            <a:ext cx="4440644" cy="3325580"/>
          </a:xfrm>
          <a:prstGeom prst="rect">
            <a:avLst/>
          </a:prstGeom>
          <a:noFill/>
        </p:spPr>
      </p:pic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865770"/>
              </p:ext>
            </p:extLst>
          </p:nvPr>
        </p:nvGraphicFramePr>
        <p:xfrm>
          <a:off x="553382" y="1611325"/>
          <a:ext cx="4514145" cy="2760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9" name="Equation" r:id="rId6" imgW="2387600" imgH="1460500" progId="Equation.3">
                  <p:embed/>
                </p:oleObj>
              </mc:Choice>
              <mc:Fallback>
                <p:oleObj name="Equation" r:id="rId6" imgW="2387600" imgH="146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382" y="1611325"/>
                        <a:ext cx="4514145" cy="2760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3985909"/>
            <a:ext cx="7467600" cy="5770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152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Brent’s method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Brent’s method assumes </a:t>
            </a:r>
            <a:br>
              <a:rPr lang="en-US" dirty="0"/>
            </a:br>
            <a:r>
              <a:rPr lang="en-US" dirty="0"/>
              <a:t>quadratic behavior, i.e.:</a:t>
            </a:r>
          </a:p>
          <a:p>
            <a:r>
              <a:rPr lang="en-US" dirty="0"/>
              <a:t>3 function calls per iteration.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BUT: number of function calls can be much less than for the bisection &amp; false positive methods (at the cost of a more complicated computer program).</a:t>
            </a:r>
          </a:p>
          <a:p>
            <a:r>
              <a:rPr lang="en-US" dirty="0"/>
              <a:t>Brent’s method underlies the R function </a:t>
            </a:r>
            <a:r>
              <a:rPr lang="en-US" dirty="0" err="1"/>
              <a:t>uniroot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67" y="183923"/>
            <a:ext cx="3048357" cy="2215598"/>
          </a:xfrm>
          <a:prstGeom prst="rect">
            <a:avLst/>
          </a:prstGeom>
        </p:spPr>
      </p:pic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03320"/>
              </p:ext>
            </p:extLst>
          </p:nvPr>
        </p:nvGraphicFramePr>
        <p:xfrm>
          <a:off x="241430" y="2771775"/>
          <a:ext cx="86868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4" name="Equation" r:id="rId4" imgW="5473700" imgH="419100" progId="Equation.3">
                  <p:embed/>
                </p:oleObj>
              </mc:Choice>
              <mc:Fallback>
                <p:oleObj name="Equation" r:id="rId4" imgW="5473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430" y="2771775"/>
                        <a:ext cx="86868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8947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Brent’s Method</a:t>
            </a:r>
          </a:p>
        </p:txBody>
      </p:sp>
      <p:pic>
        <p:nvPicPr>
          <p:cNvPr id="2662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2209800"/>
            <a:ext cx="8153400" cy="6300788"/>
          </a:xfrm>
          <a:noFill/>
        </p:spPr>
      </p:pic>
    </p:spTree>
    <p:extLst>
      <p:ext uri="{BB962C8B-B14F-4D97-AF65-F5344CB8AC3E}">
        <p14:creationId xmlns:p14="http://schemas.microsoft.com/office/powerpoint/2010/main" val="3392498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Newton’s Method (Newton-</a:t>
            </a:r>
            <a:r>
              <a:rPr lang="en-US" dirty="0" err="1"/>
              <a:t>Raphson</a:t>
            </a:r>
            <a:r>
              <a:rPr lang="en-US" dirty="0"/>
              <a:t>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Derivative-based method</a:t>
            </a:r>
          </a:p>
          <a:p>
            <a:r>
              <a:rPr lang="en-US" altLang="en-US" dirty="0"/>
              <a:t>Taylor series expansion of the function </a:t>
            </a:r>
            <a:r>
              <a:rPr lang="en-US" altLang="en-US" i="1" dirty="0"/>
              <a:t>f</a:t>
            </a:r>
            <a:r>
              <a:rPr lang="en-US" altLang="en-US" dirty="0"/>
              <a:t>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For “small” values of </a:t>
            </a:r>
            <a:r>
              <a:rPr lang="en-US" altLang="en-US" dirty="0">
                <a:sym typeface="Symbol" panose="05050102010706020507" pitchFamily="18" charset="2"/>
              </a:rPr>
              <a:t> and for “well-behaved” functions we can ignore the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and higher order terms. We wish to find                     so:</a:t>
            </a:r>
          </a:p>
          <a:p>
            <a:endParaRPr lang="en-US" altLang="en-US" dirty="0">
              <a:sym typeface="Symbol" panose="05050102010706020507" pitchFamily="18" charset="2"/>
            </a:endParaRPr>
          </a:p>
          <a:p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Newton’s method iteratively applies the above equation.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373219"/>
              </p:ext>
            </p:extLst>
          </p:nvPr>
        </p:nvGraphicFramePr>
        <p:xfrm>
          <a:off x="1643152" y="2203368"/>
          <a:ext cx="6118501" cy="63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0" name="Equation" r:id="rId3" imgW="2451100" imgH="254000" progId="Equation.DSMT4">
                  <p:embed/>
                </p:oleObj>
              </mc:Choice>
              <mc:Fallback>
                <p:oleObj name="Equation" r:id="rId3" imgW="2451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152" y="2203368"/>
                        <a:ext cx="6118501" cy="633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44189"/>
              </p:ext>
            </p:extLst>
          </p:nvPr>
        </p:nvGraphicFramePr>
        <p:xfrm>
          <a:off x="4469606" y="3985110"/>
          <a:ext cx="16017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1" name="Equation" r:id="rId5" imgW="787058" imgH="203112" progId="Equation.DSMT4">
                  <p:embed/>
                </p:oleObj>
              </mc:Choice>
              <mc:Fallback>
                <p:oleObj name="Equation" r:id="rId5" imgW="78705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9606" y="3985110"/>
                        <a:ext cx="160178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611132"/>
              </p:ext>
            </p:extLst>
          </p:nvPr>
        </p:nvGraphicFramePr>
        <p:xfrm>
          <a:off x="3594099" y="4487656"/>
          <a:ext cx="2225139" cy="870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2" name="Equation" r:id="rId7" imgW="1104900" imgH="431800" progId="Equation.3">
                  <p:embed/>
                </p:oleObj>
              </mc:Choice>
              <mc:Fallback>
                <p:oleObj name="Equation" r:id="rId7" imgW="1104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099" y="4487656"/>
                        <a:ext cx="2225139" cy="870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7575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3600" dirty="0"/>
              <a:t>Newton’s Method</a:t>
            </a:r>
          </a:p>
        </p:txBody>
      </p:sp>
      <p:pic>
        <p:nvPicPr>
          <p:cNvPr id="3277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648440"/>
            <a:ext cx="8001000" cy="6183313"/>
          </a:xfrm>
          <a:noFill/>
        </p:spPr>
      </p:pic>
      <p:sp>
        <p:nvSpPr>
          <p:cNvPr id="32772" name="Text Box 7"/>
          <p:cNvSpPr txBox="1">
            <a:spLocks noChangeArrowheads="1"/>
          </p:cNvSpPr>
          <p:nvPr/>
        </p:nvSpPr>
        <p:spPr bwMode="auto">
          <a:xfrm>
            <a:off x="982663" y="5257800"/>
            <a:ext cx="732948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Note that Newton’s method may diverge rather than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converge. This makes it of questionable value for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general application.</a:t>
            </a:r>
          </a:p>
        </p:txBody>
      </p:sp>
      <p:sp>
        <p:nvSpPr>
          <p:cNvPr id="32773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85887C-BEE3-44C2-B416-C3CA2E26015C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40556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vector </a:t>
            </a:r>
            <a:r>
              <a:rPr lang="en-US" i="1" u="sng" dirty="0"/>
              <a:t>x</a:t>
            </a:r>
            <a:r>
              <a:rPr lang="en-US" dirty="0"/>
              <a:t> so that: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Either: use a multiple-dimension version of the Newton-</a:t>
            </a:r>
            <a:r>
              <a:rPr lang="en-US" dirty="0" err="1"/>
              <a:t>Raphson</a:t>
            </a:r>
            <a:r>
              <a:rPr lang="en-US" dirty="0"/>
              <a:t> method;</a:t>
            </a:r>
          </a:p>
          <a:p>
            <a:r>
              <a:rPr lang="en-US" dirty="0"/>
              <a:t>Or: Treat the problem as a non-linear minimization problem.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829992"/>
              </p:ext>
            </p:extLst>
          </p:nvPr>
        </p:nvGraphicFramePr>
        <p:xfrm>
          <a:off x="2488166" y="1816440"/>
          <a:ext cx="44958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2" name="Equation" r:id="rId3" imgW="1511300" imgH="228600" progId="Equation.3">
                  <p:embed/>
                </p:oleObj>
              </mc:Choice>
              <mc:Fallback>
                <p:oleObj name="Equation" r:id="rId3" imgW="1511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166" y="1816440"/>
                        <a:ext cx="44958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705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Newton-</a:t>
            </a:r>
            <a:r>
              <a:rPr lang="en-US" dirty="0" err="1"/>
              <a:t>Raphson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Taylor series expansion about </a:t>
            </a:r>
            <a:r>
              <a:rPr lang="en-US" i="1" u="sng" dirty="0"/>
              <a:t>x</a:t>
            </a:r>
            <a:r>
              <a:rPr lang="en-US" dirty="0"/>
              <a:t> is: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can be written as a series of linear equations: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042587"/>
              </p:ext>
            </p:extLst>
          </p:nvPr>
        </p:nvGraphicFramePr>
        <p:xfrm>
          <a:off x="1905000" y="1718518"/>
          <a:ext cx="510540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8" name="Equation" r:id="rId3" imgW="2094591" imgH="444307" progId="Equation.DSMT4">
                  <p:embed/>
                </p:oleObj>
              </mc:Choice>
              <mc:Fallback>
                <p:oleObj name="Equation" r:id="rId3" imgW="2094591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718518"/>
                        <a:ext cx="510540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796623"/>
              </p:ext>
            </p:extLst>
          </p:nvPr>
        </p:nvGraphicFramePr>
        <p:xfrm>
          <a:off x="1905000" y="4315447"/>
          <a:ext cx="4648200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9" name="Equation" r:id="rId5" imgW="2349500" imgH="1066800" progId="Equation.DSMT4">
                  <p:embed/>
                </p:oleObj>
              </mc:Choice>
              <mc:Fallback>
                <p:oleObj name="Equation" r:id="rId5" imgW="2349500" imgH="1066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315447"/>
                        <a:ext cx="4648200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9432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Newton-</a:t>
            </a:r>
            <a:r>
              <a:rPr lang="en-US" dirty="0" err="1"/>
              <a:t>Raphson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Given a current vector </a:t>
            </a:r>
            <a:r>
              <a:rPr lang="en-US" sz="2800" i="1" dirty="0" err="1"/>
              <a:t>x</a:t>
            </a:r>
            <a:r>
              <a:rPr lang="en-US" sz="2800" i="1" baseline="30000" dirty="0" err="1"/>
              <a:t>old</a:t>
            </a:r>
            <a:r>
              <a:rPr lang="en-US" sz="2800" dirty="0"/>
              <a:t>, it can be updated according to the equation: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Rather than attempting to solve the system of equations, it is often more efficient to apply an optimization method to minimize a quantity: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51137"/>
              </p:ext>
            </p:extLst>
          </p:nvPr>
        </p:nvGraphicFramePr>
        <p:xfrm>
          <a:off x="1396483" y="2026629"/>
          <a:ext cx="6262539" cy="2348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2" name="Equation" r:id="rId3" imgW="2946400" imgH="1104900" progId="Equation.3">
                  <p:embed/>
                </p:oleObj>
              </mc:Choice>
              <mc:Fallback>
                <p:oleObj name="Equation" r:id="rId3" imgW="2946400" imgH="1104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483" y="2026629"/>
                        <a:ext cx="6262539" cy="23484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416101"/>
              </p:ext>
            </p:extLst>
          </p:nvPr>
        </p:nvGraphicFramePr>
        <p:xfrm>
          <a:off x="3429000" y="6069012"/>
          <a:ext cx="21336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3" name="Equation" r:id="rId5" imgW="926698" imgH="342751" progId="Equation.3">
                  <p:embed/>
                </p:oleObj>
              </mc:Choice>
              <mc:Fallback>
                <p:oleObj name="Equation" r:id="rId5" imgW="926698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6069012"/>
                        <a:ext cx="21336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808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numerical methods?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methods develop accurate and fast approximations to problems whose exact solutions are difficult to find because of their complexity.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079" y="3566102"/>
            <a:ext cx="4019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4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Non-linear minimization (or optimization) is the numerical technique that is used by far most frequently in fisheries assessments.</a:t>
            </a:r>
          </a:p>
          <a:p>
            <a:pPr marL="0" indent="0">
              <a:buNone/>
            </a:pPr>
            <a:r>
              <a:rPr lang="en-US" dirty="0"/>
              <a:t>Problem:</a:t>
            </a:r>
          </a:p>
          <a:p>
            <a:r>
              <a:rPr lang="en-US" dirty="0"/>
              <a:t>Find the vector </a:t>
            </a:r>
            <a:r>
              <a:rPr lang="en-US" u="sng" dirty="0" err="1"/>
              <a:t>θ</a:t>
            </a:r>
            <a:r>
              <a:rPr lang="en-US" dirty="0"/>
              <a:t> so that the function f(</a:t>
            </a:r>
            <a:r>
              <a:rPr lang="en-US" u="sng" dirty="0" err="1"/>
              <a:t>θ</a:t>
            </a:r>
            <a:r>
              <a:rPr lang="en-US" dirty="0"/>
              <a:t>) is minimized. </a:t>
            </a:r>
          </a:p>
          <a:p>
            <a:pPr lvl="1"/>
            <a:r>
              <a:rPr lang="en-US" dirty="0"/>
              <a:t>maximizing f(</a:t>
            </a:r>
            <a:r>
              <a:rPr lang="en-US" u="sng" dirty="0" err="1"/>
              <a:t>θ</a:t>
            </a:r>
            <a:r>
              <a:rPr lang="en-US" dirty="0"/>
              <a:t>) is the same as minimizing -f(</a:t>
            </a:r>
            <a:r>
              <a:rPr lang="en-US" u="sng" dirty="0" err="1"/>
              <a:t>θ</a:t>
            </a:r>
            <a:r>
              <a:rPr lang="en-US" dirty="0"/>
              <a:t>)</a:t>
            </a:r>
          </a:p>
          <a:p>
            <a:r>
              <a:rPr lang="en-US" dirty="0"/>
              <a:t>We may place bounds on the values for some of the elements of f(</a:t>
            </a:r>
            <a:r>
              <a:rPr lang="en-US" u="sng" dirty="0" err="1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(e.g. some must be positive).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42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similar to root-finding</a:t>
            </a:r>
          </a:p>
          <a:p>
            <a:r>
              <a:rPr lang="en-US" dirty="0"/>
              <a:t>By definition, for a minimum: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no perfect algorithm. </a:t>
            </a:r>
          </a:p>
          <a:p>
            <a:r>
              <a:rPr lang="en-US" dirty="0"/>
              <a:t>The art of non-linear minimization is to know which method to use &amp; how to determine whether the method has converged to the correct solution.</a:t>
            </a:r>
          </a:p>
          <a:p>
            <a:endParaRPr lang="en-US" dirty="0"/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343603"/>
              </p:ext>
            </p:extLst>
          </p:nvPr>
        </p:nvGraphicFramePr>
        <p:xfrm>
          <a:off x="3505200" y="2409688"/>
          <a:ext cx="16637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2" name="Equation" r:id="rId3" imgW="838200" imgH="508000" progId="Equation.3">
                  <p:embed/>
                </p:oleObj>
              </mc:Choice>
              <mc:Fallback>
                <p:oleObj name="Equation" r:id="rId3" imgW="8382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409688"/>
                        <a:ext cx="166370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6417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techniques to find the minimum (maximum) of a function. Choice among these depends on:</a:t>
            </a:r>
          </a:p>
          <a:p>
            <a:pPr lvl="1"/>
            <a:r>
              <a:rPr lang="en-US" dirty="0"/>
              <a:t>Cost of evaluating the function;</a:t>
            </a:r>
          </a:p>
          <a:p>
            <a:pPr lvl="1"/>
            <a:r>
              <a:rPr lang="en-US" dirty="0"/>
              <a:t>Cost of programming;</a:t>
            </a:r>
          </a:p>
          <a:p>
            <a:pPr lvl="1"/>
            <a:r>
              <a:rPr lang="en-US" dirty="0"/>
              <a:t>Cost of storing intermediate results;</a:t>
            </a:r>
          </a:p>
          <a:p>
            <a:pPr lvl="1"/>
            <a:r>
              <a:rPr lang="en-US" dirty="0"/>
              <a:t>Whether analytical or numerical derivatives are available;</a:t>
            </a:r>
          </a:p>
          <a:p>
            <a:pPr lvl="1"/>
            <a:r>
              <a:rPr lang="en-US" dirty="0"/>
              <a:t>Whether bounds are placed on some of the parameters.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65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Analytic Approaches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Sometimes possible to solve things directly. </a:t>
            </a:r>
          </a:p>
          <a:p>
            <a:pPr eaLnBrk="1" hangingPunct="1"/>
            <a:r>
              <a:rPr lang="en-US" altLang="en-US" sz="2400" dirty="0"/>
              <a:t>For example, linear regression: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Now:</a:t>
            </a:r>
          </a:p>
          <a:p>
            <a:pPr eaLnBrk="1" hangingPunct="1"/>
            <a:endParaRPr lang="en-US" altLang="en-US" dirty="0"/>
          </a:p>
        </p:txBody>
      </p:sp>
      <p:graphicFrame>
        <p:nvGraphicFramePr>
          <p:cNvPr id="12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042033"/>
              </p:ext>
            </p:extLst>
          </p:nvPr>
        </p:nvGraphicFramePr>
        <p:xfrm>
          <a:off x="1933050" y="2077420"/>
          <a:ext cx="5238003" cy="1078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4" name="Equation" r:id="rId4" imgW="2590800" imgH="533400" progId="Equation.DSMT4">
                  <p:embed/>
                </p:oleObj>
              </mc:Choice>
              <mc:Fallback>
                <p:oleObj name="Equation" r:id="rId4" imgW="25908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050" y="2077420"/>
                        <a:ext cx="5238003" cy="10788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095636"/>
              </p:ext>
            </p:extLst>
          </p:nvPr>
        </p:nvGraphicFramePr>
        <p:xfrm>
          <a:off x="1302100" y="3950927"/>
          <a:ext cx="6959434" cy="239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5" name="Equation" r:id="rId6" imgW="3797300" imgH="1308100" progId="Equation.DSMT4">
                  <p:embed/>
                </p:oleObj>
              </mc:Choice>
              <mc:Fallback>
                <p:oleObj name="Equation" r:id="rId6" imgW="3797300" imgH="1308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2100" y="3950927"/>
                        <a:ext cx="6959434" cy="2397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8634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 analytical approaches when possible.</a:t>
            </a:r>
          </a:p>
          <a:p>
            <a:r>
              <a:rPr lang="en-US" sz="2800" dirty="0"/>
              <a:t>Finding analytical solutions for some parameters of a complicated model can speed up the process of minimizing the function.</a:t>
            </a:r>
          </a:p>
          <a:p>
            <a:r>
              <a:rPr lang="en-US" sz="2800" dirty="0"/>
              <a:t>For example: </a:t>
            </a:r>
            <a:r>
              <a:rPr lang="en-US" sz="2800" dirty="0" err="1"/>
              <a:t>catchability</a:t>
            </a:r>
            <a:r>
              <a:rPr lang="en-US" sz="2800" dirty="0"/>
              <a:t> (</a:t>
            </a:r>
            <a:r>
              <a:rPr lang="en-US" sz="2800" i="1" dirty="0"/>
              <a:t>q</a:t>
            </a:r>
            <a:r>
              <a:rPr lang="en-US" sz="2800" dirty="0"/>
              <a:t>) for the Dynamic Schaefer model: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404658"/>
              </p:ext>
            </p:extLst>
          </p:nvPr>
        </p:nvGraphicFramePr>
        <p:xfrm>
          <a:off x="1660525" y="3940175"/>
          <a:ext cx="6629400" cy="273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0" name="Equation" r:id="rId3" imgW="6070600" imgH="2501900" progId="Equation.3">
                  <p:embed/>
                </p:oleObj>
              </mc:Choice>
              <mc:Fallback>
                <p:oleObj name="Equation" r:id="rId3" imgW="6070600" imgH="2501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525" y="3940175"/>
                        <a:ext cx="6629400" cy="273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211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“analytical approach” has 2 main problems:</a:t>
            </a:r>
          </a:p>
          <a:p>
            <a:pPr lvl="1"/>
            <a:r>
              <a:rPr lang="en-US" dirty="0"/>
              <a:t>The differentiation is very complicated for typical fisheries models.</a:t>
            </a:r>
          </a:p>
          <a:p>
            <a:pPr lvl="1"/>
            <a:r>
              <a:rPr lang="en-US" dirty="0"/>
              <a:t>Some problems may not have an analytical solution.</a:t>
            </a:r>
          </a:p>
          <a:p>
            <a:r>
              <a:rPr lang="en-US" dirty="0"/>
              <a:t>Need to find numerical solution.</a:t>
            </a:r>
          </a:p>
          <a:p>
            <a:r>
              <a:rPr lang="en-US" dirty="0"/>
              <a:t>Two main classes of method:</a:t>
            </a:r>
          </a:p>
          <a:p>
            <a:pPr lvl="1"/>
            <a:r>
              <a:rPr lang="en-US" dirty="0"/>
              <a:t>Gradient based</a:t>
            </a:r>
          </a:p>
          <a:p>
            <a:pPr lvl="1"/>
            <a:r>
              <a:rPr lang="en-US" dirty="0"/>
              <a:t>Non gradient based</a:t>
            </a:r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721351"/>
              </p:ext>
            </p:extLst>
          </p:nvPr>
        </p:nvGraphicFramePr>
        <p:xfrm>
          <a:off x="6007305" y="5428685"/>
          <a:ext cx="16637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6" name="Equation" r:id="rId3" imgW="838200" imgH="508000" progId="Equation.3">
                  <p:embed/>
                </p:oleObj>
              </mc:Choice>
              <mc:Fallback>
                <p:oleObj name="Equation" r:id="rId3" imgW="8382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305" y="5428685"/>
                        <a:ext cx="166370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2484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Newton’s Method (single variable version)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lnSpc>
                <a:spcPct val="90000"/>
              </a:lnSpc>
            </a:pPr>
            <a:r>
              <a:rPr lang="en-US" altLang="en-US" dirty="0"/>
              <a:t>Same as for root-finding except we are interested in finding when </a:t>
            </a:r>
            <a:r>
              <a:rPr lang="en-US" altLang="en-US" i="1" dirty="0"/>
              <a:t>f’(x)</a:t>
            </a:r>
            <a:r>
              <a:rPr lang="en-US" altLang="en-US" dirty="0"/>
              <a:t> = 0 instead of f(x).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79750"/>
              </p:ext>
            </p:extLst>
          </p:nvPr>
        </p:nvGraphicFramePr>
        <p:xfrm>
          <a:off x="1053806" y="2716166"/>
          <a:ext cx="6359179" cy="2602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7" name="Equation" r:id="rId3" imgW="3225800" imgH="1320800" progId="Equation.3">
                  <p:embed/>
                </p:oleObj>
              </mc:Choice>
              <mc:Fallback>
                <p:oleObj name="Equation" r:id="rId3" imgW="3225800" imgH="132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3806" y="2716166"/>
                        <a:ext cx="6359179" cy="26029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364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Minimize: 2+(x-2)^4-x^2</a:t>
            </a:r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2819400" y="2514600"/>
          <a:ext cx="5895975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1" name="Chart" r:id="rId4" imgW="5896356" imgH="3810406" progId="Excel.Chart.8">
                  <p:embed/>
                </p:oleObj>
              </mc:Choice>
              <mc:Fallback>
                <p:oleObj name="Chart" r:id="rId4" imgW="5896356" imgH="3810406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514600"/>
                        <a:ext cx="5895975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-47625" y="1981200"/>
            <a:ext cx="33242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hlink"/>
                </a:solidFill>
              </a:rPr>
              <a:t>This is actually quite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hlink"/>
                </a:solidFill>
              </a:rPr>
              <a:t>a nasty function –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hlink"/>
                </a:solidFill>
              </a:rPr>
              <a:t>differentiate it and see!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3810000" y="2819400"/>
            <a:ext cx="685800" cy="2057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4495800" y="4953000"/>
            <a:ext cx="1600200" cy="533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6096000" y="5486400"/>
            <a:ext cx="3048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184150" y="3614738"/>
            <a:ext cx="25590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Convergence took 17 steps in this case.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4191000" y="3200400"/>
            <a:ext cx="4257675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Minimum: -6.175 at x = 3.165</a:t>
            </a:r>
          </a:p>
        </p:txBody>
      </p:sp>
    </p:spTree>
    <p:extLst>
      <p:ext uri="{BB962C8B-B14F-4D97-AF65-F5344CB8AC3E}">
        <p14:creationId xmlns:p14="http://schemas.microsoft.com/office/powerpoint/2010/main" val="1462356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methods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Most fisheries problems are (highly) multidimensional.</a:t>
            </a:r>
          </a:p>
          <a:p>
            <a:endParaRPr lang="en-US" dirty="0"/>
          </a:p>
          <a:p>
            <a:r>
              <a:rPr lang="en-US" dirty="0"/>
              <a:t>Derivative free:</a:t>
            </a:r>
          </a:p>
          <a:p>
            <a:pPr lvl="1"/>
            <a:r>
              <a:rPr lang="en-US" dirty="0" err="1"/>
              <a:t>Nelder</a:t>
            </a:r>
            <a:r>
              <a:rPr lang="en-US" dirty="0"/>
              <a:t>-Mead (Simplex);</a:t>
            </a:r>
          </a:p>
          <a:p>
            <a:pPr lvl="1"/>
            <a:r>
              <a:rPr lang="en-US" dirty="0"/>
              <a:t>Direction-set methods (Powell’s method).</a:t>
            </a:r>
          </a:p>
          <a:p>
            <a:r>
              <a:rPr lang="en-US" dirty="0"/>
              <a:t>Derivatives required: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Conjugate gradient methods (Fletcher’s method);</a:t>
            </a:r>
          </a:p>
          <a:p>
            <a:pPr lvl="1"/>
            <a:r>
              <a:rPr lang="en-US" dirty="0"/>
              <a:t>Quasi-Newton methods</a:t>
            </a:r>
          </a:p>
          <a:p>
            <a:pPr lvl="2"/>
            <a:r>
              <a:rPr lang="en-US" dirty="0"/>
              <a:t>The basic result that drives these methods  is  the Hessian matrix.</a:t>
            </a:r>
          </a:p>
          <a:p>
            <a:pPr lvl="2"/>
            <a:r>
              <a:rPr lang="en-US" dirty="0"/>
              <a:t>Computing the Hessian matrix can be very demanding computationally so these methods approximate it numerically</a:t>
            </a:r>
          </a:p>
          <a:p>
            <a:endParaRPr lang="en-US" dirty="0"/>
          </a:p>
          <a:p>
            <a:r>
              <a:rPr lang="en-US" dirty="0"/>
              <a:t>Usually no reason not to use derivative-based methods if you can compute derivatives (cheaply).</a:t>
            </a:r>
          </a:p>
          <a:p>
            <a:endParaRPr lang="en-US" dirty="0"/>
          </a:p>
        </p:txBody>
      </p:sp>
      <p:pic>
        <p:nvPicPr>
          <p:cNvPr id="6" name="Picture 5" descr="Screen Shot 2017-09-11 at 10.2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91" y="3409781"/>
            <a:ext cx="4450554" cy="45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15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variance of estimates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routine provides us with the ‘best’ estimates.</a:t>
            </a:r>
          </a:p>
          <a:p>
            <a:r>
              <a:rPr lang="en-US" dirty="0"/>
              <a:t>Would like confidence intervals for parameters &amp; derived variables (such as population size).</a:t>
            </a:r>
          </a:p>
          <a:p>
            <a:r>
              <a:rPr lang="en-US" dirty="0"/>
              <a:t>We can obtain variance estimates for parameters by inverting the Hessian.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obtain these for derived quantities?</a:t>
            </a:r>
          </a:p>
        </p:txBody>
      </p:sp>
      <p:pic>
        <p:nvPicPr>
          <p:cNvPr id="7" name="Picture 6" descr="Screen Shot 2017-09-11 at 9.2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94" y="4246771"/>
            <a:ext cx="4225412" cy="11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5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numerical methods?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Numerical methods develop accurate and fast approximations to problems whose exact solutions are difficult to find because of their complexity.</a:t>
            </a:r>
          </a:p>
          <a:p>
            <a:r>
              <a:rPr lang="en-US" dirty="0"/>
              <a:t>Much of the software we use have most common methods available via libraries.</a:t>
            </a:r>
          </a:p>
          <a:p>
            <a:r>
              <a:rPr lang="en-US" dirty="0"/>
              <a:t>BUT for comprehensive info check out ‘Numerical recipes’ (Press et al. 1986, 1994)</a:t>
            </a:r>
          </a:p>
          <a:p>
            <a:r>
              <a:rPr lang="en-US" sz="2400" dirty="0">
                <a:hlinkClick r:id="rId2"/>
              </a:rPr>
              <a:t>http://numerical.recipes/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http://tonic.physics.sunysb.edu/docs/num_meth.html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5427157"/>
            <a:ext cx="7239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2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method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good news: ADMB &amp; TMB will compute this for you automatically if you tell it to.</a:t>
            </a:r>
          </a:p>
        </p:txBody>
      </p:sp>
      <p:pic>
        <p:nvPicPr>
          <p:cNvPr id="3" name="Picture 2" descr="Screen Shot 2017-09-11 at 10.24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14" y="1280975"/>
            <a:ext cx="8323586" cy="8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39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High-dimensional problems</a:t>
            </a:r>
          </a:p>
          <a:p>
            <a:r>
              <a:rPr lang="en-US" dirty="0"/>
              <a:t>Slow function evaluations</a:t>
            </a:r>
          </a:p>
          <a:p>
            <a:pPr lvl="1"/>
            <a:r>
              <a:rPr lang="en-US" dirty="0"/>
              <a:t>Use more efficient optimization method</a:t>
            </a:r>
          </a:p>
          <a:p>
            <a:pPr lvl="1"/>
            <a:r>
              <a:rPr lang="en-US" dirty="0"/>
              <a:t>Derive analytical expressions for parts</a:t>
            </a:r>
          </a:p>
          <a:p>
            <a:pPr lvl="1"/>
            <a:r>
              <a:rPr lang="en-US" dirty="0"/>
              <a:t>Rewrite code to compute objective function more efficiently, or implement in faster language</a:t>
            </a:r>
          </a:p>
          <a:p>
            <a:pPr lvl="1"/>
            <a:r>
              <a:rPr lang="en-US" dirty="0"/>
              <a:t>Allow lower tolerance for fits</a:t>
            </a:r>
          </a:p>
          <a:p>
            <a:pPr lvl="1"/>
            <a:r>
              <a:rPr lang="en-US" dirty="0"/>
              <a:t>Ask your advisor to buy you a faster computer</a:t>
            </a:r>
          </a:p>
          <a:p>
            <a:r>
              <a:rPr lang="en-US" dirty="0"/>
              <a:t>Discontinuities and thresholds</a:t>
            </a:r>
          </a:p>
          <a:p>
            <a:r>
              <a:rPr lang="en-US" dirty="0"/>
              <a:t>Multiple minima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Add bounds to parameters [boundary issues]</a:t>
            </a:r>
          </a:p>
          <a:p>
            <a:pPr lvl="1"/>
            <a:r>
              <a:rPr lang="en-US" dirty="0"/>
              <a:t>Add penalties</a:t>
            </a:r>
          </a:p>
          <a:p>
            <a:pPr lvl="1"/>
            <a:r>
              <a:rPr lang="en-US" dirty="0"/>
              <a:t>Use transformations for parameters to avoid constraints</a:t>
            </a:r>
          </a:p>
        </p:txBody>
      </p:sp>
    </p:spTree>
    <p:extLst>
      <p:ext uri="{BB962C8B-B14F-4D97-AF65-F5344CB8AC3E}">
        <p14:creationId xmlns:p14="http://schemas.microsoft.com/office/powerpoint/2010/main" val="2809548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the model you’re fitting</a:t>
            </a:r>
          </a:p>
          <a:p>
            <a:pPr lvl="1"/>
            <a:r>
              <a:rPr lang="en-US" dirty="0"/>
              <a:t>check starting conditions</a:t>
            </a:r>
          </a:p>
          <a:p>
            <a:pPr lvl="1"/>
            <a:r>
              <a:rPr lang="en-US" dirty="0"/>
              <a:t>check convergence conditions</a:t>
            </a:r>
          </a:p>
          <a:p>
            <a:pPr lvl="1"/>
            <a:r>
              <a:rPr lang="en-US" dirty="0"/>
              <a:t>adjust </a:t>
            </a:r>
            <a:r>
              <a:rPr lang="en-US" dirty="0" err="1"/>
              <a:t>parscale</a:t>
            </a:r>
            <a:r>
              <a:rPr lang="en-US" dirty="0"/>
              <a:t>/restart from previous best fit</a:t>
            </a:r>
          </a:p>
          <a:p>
            <a:pPr lvl="1"/>
            <a:r>
              <a:rPr lang="en-US" dirty="0"/>
              <a:t>switch from constraints to transformed parameters</a:t>
            </a:r>
          </a:p>
          <a:p>
            <a:pPr lvl="1"/>
            <a:r>
              <a:rPr lang="en-US" dirty="0"/>
              <a:t>adjust finite-difference tolerances (</a:t>
            </a:r>
            <a:r>
              <a:rPr lang="en-US" dirty="0" err="1"/>
              <a:t>ndeps</a:t>
            </a:r>
            <a:r>
              <a:rPr lang="en-US" dirty="0"/>
              <a:t>)</a:t>
            </a:r>
          </a:p>
          <a:p>
            <a:r>
              <a:rPr lang="en-US" dirty="0"/>
              <a:t>Results depend on starting conditions?</a:t>
            </a:r>
          </a:p>
          <a:p>
            <a:pPr lvl="1"/>
            <a:r>
              <a:rPr lang="en-US" dirty="0"/>
              <a:t>check slice between answers/around answers: multiple minima or just convergence problems?</a:t>
            </a:r>
          </a:p>
          <a:p>
            <a:r>
              <a:rPr lang="en-US" dirty="0"/>
              <a:t>Convergence problems: try restarting from previous stopping point, examine profile likelihoods.</a:t>
            </a:r>
          </a:p>
        </p:txBody>
      </p:sp>
    </p:spTree>
    <p:extLst>
      <p:ext uri="{BB962C8B-B14F-4D97-AF65-F5344CB8AC3E}">
        <p14:creationId xmlns:p14="http://schemas.microsoft.com/office/powerpoint/2010/main" val="3734953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symbolic &amp; numerical differentiation have problems:</a:t>
            </a:r>
          </a:p>
          <a:p>
            <a:pPr lvl="1"/>
            <a:r>
              <a:rPr lang="en-US" dirty="0"/>
              <a:t>errors calculating higher derivatives</a:t>
            </a:r>
          </a:p>
          <a:p>
            <a:pPr lvl="1"/>
            <a:r>
              <a:rPr lang="en-US" dirty="0"/>
              <a:t>slow to compute partial derivatives of a function with respect to many inputs.</a:t>
            </a:r>
          </a:p>
          <a:p>
            <a:r>
              <a:rPr lang="en-US" dirty="0"/>
              <a:t>Automatic differentiation solves all of these problems (but we need different software).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7" y="5010001"/>
            <a:ext cx="3595397" cy="17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need to learn math(s) when we have computers?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55526"/>
            <a:ext cx="8229600" cy="308258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800" dirty="0"/>
              <a:t>Numerical methods are numerical and hence subject to various types of errors:</a:t>
            </a:r>
          </a:p>
          <a:p>
            <a:pPr lvl="1"/>
            <a:r>
              <a:rPr lang="en-US" altLang="en-US" sz="2400" b="1" dirty="0" err="1">
                <a:solidFill>
                  <a:schemeClr val="tx1"/>
                </a:solidFill>
              </a:rPr>
              <a:t>Roundoff</a:t>
            </a:r>
            <a:r>
              <a:rPr lang="en-US" altLang="en-US" sz="2400" b="1" dirty="0">
                <a:solidFill>
                  <a:schemeClr val="tx1"/>
                </a:solidFill>
              </a:rPr>
              <a:t> error:</a:t>
            </a:r>
            <a:r>
              <a:rPr lang="en-US" altLang="en-US" sz="2400" dirty="0"/>
              <a:t> consequences of a computer representing a real number using finite accuracy. </a:t>
            </a:r>
          </a:p>
          <a:p>
            <a:pPr lvl="2"/>
            <a:r>
              <a:rPr lang="en-US" altLang="en-US" sz="2000" dirty="0" err="1"/>
              <a:t>roundoff</a:t>
            </a:r>
            <a:r>
              <a:rPr lang="en-US" altLang="en-US" sz="2000" dirty="0"/>
              <a:t> errors accumulate; and</a:t>
            </a:r>
          </a:p>
          <a:p>
            <a:pPr lvl="2"/>
            <a:r>
              <a:rPr lang="en-US" altLang="en-US" sz="2000" dirty="0"/>
              <a:t>subtraction of two numbers that are nearly identical may lead to very large </a:t>
            </a:r>
            <a:r>
              <a:rPr lang="en-US" altLang="en-US" sz="2000" dirty="0" err="1"/>
              <a:t>roundoff</a:t>
            </a:r>
            <a:r>
              <a:rPr lang="en-US" altLang="en-US" sz="2000" dirty="0"/>
              <a:t> errors.</a:t>
            </a:r>
          </a:p>
          <a:p>
            <a:pPr lvl="1"/>
            <a:r>
              <a:rPr lang="en-US" altLang="en-US" sz="2400" b="1" dirty="0">
                <a:solidFill>
                  <a:schemeClr val="tx1"/>
                </a:solidFill>
              </a:rPr>
              <a:t>Truncation error: </a:t>
            </a:r>
            <a:r>
              <a:rPr lang="en-US" altLang="en-US" sz="2400" dirty="0"/>
              <a:t>difference between true answer and the value from the numerical analysis. </a:t>
            </a:r>
          </a:p>
          <a:p>
            <a:pPr lvl="2"/>
            <a:r>
              <a:rPr lang="en-US" altLang="en-US" sz="2000" dirty="0"/>
              <a:t>can be reduced by increasing the number of steps / reducing tolerances or step sizes, can be computationally costly &amp; </a:t>
            </a:r>
            <a:r>
              <a:rPr lang="en-US" altLang="en-US" sz="2000" dirty="0" err="1"/>
              <a:t>roundoff</a:t>
            </a:r>
            <a:r>
              <a:rPr lang="en-US" altLang="en-US" sz="2000" dirty="0"/>
              <a:t> error will impact the results.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05" t="5825" r="2208" b="1"/>
          <a:stretch/>
        </p:blipFill>
        <p:spPr>
          <a:xfrm>
            <a:off x="237226" y="1051870"/>
            <a:ext cx="4867564" cy="2724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811" t="28073" r="20563" b="12654"/>
          <a:stretch/>
        </p:blipFill>
        <p:spPr>
          <a:xfrm>
            <a:off x="5128491" y="1116674"/>
            <a:ext cx="4008582" cy="2309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44228" y="3425765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Nicholas Carson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5943" y="2021066"/>
            <a:ext cx="886447" cy="2308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 / ADMB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6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470232" cy="688359"/>
          </a:xfrm>
        </p:spPr>
        <p:txBody>
          <a:bodyPr>
            <a:normAutofit/>
          </a:bodyPr>
          <a:lstStyle/>
          <a:p>
            <a:r>
              <a:rPr lang="en-US" dirty="0"/>
              <a:t>When are numerical methods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Main types of problems:</a:t>
            </a:r>
          </a:p>
          <a:p>
            <a:r>
              <a:rPr lang="en-US" dirty="0"/>
              <a:t>Differentiation</a:t>
            </a:r>
          </a:p>
          <a:p>
            <a:r>
              <a:rPr lang="en-US" dirty="0"/>
              <a:t>Integration</a:t>
            </a:r>
          </a:p>
          <a:p>
            <a:r>
              <a:rPr lang="en-US" dirty="0"/>
              <a:t>Interpolation / Extrapolation</a:t>
            </a:r>
          </a:p>
          <a:p>
            <a:r>
              <a:rPr lang="en-US" dirty="0"/>
              <a:t>Roots of equations</a:t>
            </a:r>
          </a:p>
          <a:p>
            <a:r>
              <a:rPr lang="en-US" dirty="0"/>
              <a:t>Solution of simultaneous equations</a:t>
            </a:r>
          </a:p>
          <a:p>
            <a:r>
              <a:rPr lang="en-US" dirty="0"/>
              <a:t>Nonlinear minimization</a:t>
            </a:r>
          </a:p>
          <a:p>
            <a:r>
              <a:rPr lang="en-US" dirty="0"/>
              <a:t>Matrix problems (nothing to do with Neo)</a:t>
            </a:r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0800000">
            <a:off x="3621506" y="1708483"/>
            <a:ext cx="950494" cy="4090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0800000">
            <a:off x="4249153" y="3493133"/>
            <a:ext cx="950494" cy="4090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800000">
            <a:off x="3437022" y="2297145"/>
            <a:ext cx="950494" cy="40907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800000">
            <a:off x="5827296" y="2893829"/>
            <a:ext cx="950494" cy="40907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4399" y="1708483"/>
            <a:ext cx="16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6822" y="3532876"/>
            <a:ext cx="16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98068" y="2307788"/>
            <a:ext cx="18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 this course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77314" y="2933571"/>
            <a:ext cx="18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 this course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4921920" y="4678478"/>
            <a:ext cx="950494" cy="4090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39589" y="4718221"/>
            <a:ext cx="16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247788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Calculus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Differentiation</a:t>
            </a:r>
          </a:p>
          <a:p>
            <a:pPr lvl="1" eaLnBrk="1" hangingPunct="1"/>
            <a:r>
              <a:rPr lang="en-US" altLang="en-US"/>
              <a:t>How steep is the curve at point x?</a:t>
            </a:r>
          </a:p>
          <a:p>
            <a:pPr eaLnBrk="1" hangingPunct="1"/>
            <a:r>
              <a:rPr lang="en-US" altLang="en-US"/>
              <a:t>Integration</a:t>
            </a:r>
          </a:p>
          <a:p>
            <a:pPr lvl="1" eaLnBrk="1" hangingPunct="1"/>
            <a:r>
              <a:rPr lang="en-US" altLang="en-US"/>
              <a:t>How much area is under the</a:t>
            </a:r>
            <a:br>
              <a:rPr lang="en-US" altLang="en-US"/>
            </a:br>
            <a:r>
              <a:rPr lang="en-US" altLang="en-US"/>
              <a:t>curve between a and b?</a:t>
            </a:r>
          </a:p>
        </p:txBody>
      </p:sp>
      <p:grpSp>
        <p:nvGrpSpPr>
          <p:cNvPr id="8196" name="Group 14"/>
          <p:cNvGrpSpPr>
            <a:grpSpLocks/>
          </p:cNvGrpSpPr>
          <p:nvPr/>
        </p:nvGrpSpPr>
        <p:grpSpPr bwMode="auto">
          <a:xfrm>
            <a:off x="2278063" y="4191000"/>
            <a:ext cx="5975350" cy="2284413"/>
            <a:chOff x="1755" y="2560"/>
            <a:chExt cx="3764" cy="1439"/>
          </a:xfrm>
        </p:grpSpPr>
        <p:sp>
          <p:nvSpPr>
            <p:cNvPr id="8197" name="Freeform 9"/>
            <p:cNvSpPr>
              <a:spLocks/>
            </p:cNvSpPr>
            <p:nvPr/>
          </p:nvSpPr>
          <p:spPr bwMode="auto">
            <a:xfrm>
              <a:off x="2658" y="3086"/>
              <a:ext cx="544" cy="627"/>
            </a:xfrm>
            <a:custGeom>
              <a:avLst/>
              <a:gdLst>
                <a:gd name="T0" fmla="*/ 0 w 544"/>
                <a:gd name="T1" fmla="*/ 246 h 627"/>
                <a:gd name="T2" fmla="*/ 167 w 544"/>
                <a:gd name="T3" fmla="*/ 157 h 627"/>
                <a:gd name="T4" fmla="*/ 320 w 544"/>
                <a:gd name="T5" fmla="*/ 82 h 627"/>
                <a:gd name="T6" fmla="*/ 455 w 544"/>
                <a:gd name="T7" fmla="*/ 28 h 627"/>
                <a:gd name="T8" fmla="*/ 544 w 544"/>
                <a:gd name="T9" fmla="*/ 0 h 627"/>
                <a:gd name="T10" fmla="*/ 544 w 544"/>
                <a:gd name="T11" fmla="*/ 627 h 627"/>
                <a:gd name="T12" fmla="*/ 1 w 544"/>
                <a:gd name="T13" fmla="*/ 627 h 627"/>
                <a:gd name="T14" fmla="*/ 1 w 544"/>
                <a:gd name="T15" fmla="*/ 250 h 6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4"/>
                <a:gd name="T25" fmla="*/ 0 h 627"/>
                <a:gd name="T26" fmla="*/ 544 w 544"/>
                <a:gd name="T27" fmla="*/ 627 h 6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4" h="627">
                  <a:moveTo>
                    <a:pt x="0" y="246"/>
                  </a:moveTo>
                  <a:lnTo>
                    <a:pt x="167" y="157"/>
                  </a:lnTo>
                  <a:lnTo>
                    <a:pt x="320" y="82"/>
                  </a:lnTo>
                  <a:lnTo>
                    <a:pt x="455" y="28"/>
                  </a:lnTo>
                  <a:lnTo>
                    <a:pt x="544" y="0"/>
                  </a:lnTo>
                  <a:lnTo>
                    <a:pt x="544" y="627"/>
                  </a:lnTo>
                  <a:lnTo>
                    <a:pt x="1" y="627"/>
                  </a:lnTo>
                  <a:lnTo>
                    <a:pt x="1" y="250"/>
                  </a:lnTo>
                </a:path>
              </a:pathLst>
            </a:custGeom>
            <a:solidFill>
              <a:srgbClr val="00CC00"/>
            </a:solidFill>
            <a:ln w="63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198" name="Freeform 6"/>
            <p:cNvSpPr>
              <a:spLocks/>
            </p:cNvSpPr>
            <p:nvPr/>
          </p:nvSpPr>
          <p:spPr bwMode="auto">
            <a:xfrm>
              <a:off x="1987" y="2560"/>
              <a:ext cx="3334" cy="1153"/>
            </a:xfrm>
            <a:custGeom>
              <a:avLst/>
              <a:gdLst>
                <a:gd name="T0" fmla="*/ 0 w 3334"/>
                <a:gd name="T1" fmla="*/ 1149 h 1153"/>
                <a:gd name="T2" fmla="*/ 1223 w 3334"/>
                <a:gd name="T3" fmla="*/ 526 h 1153"/>
                <a:gd name="T4" fmla="*/ 1563 w 3334"/>
                <a:gd name="T5" fmla="*/ 865 h 1153"/>
                <a:gd name="T6" fmla="*/ 2186 w 3334"/>
                <a:gd name="T7" fmla="*/ 581 h 1153"/>
                <a:gd name="T8" fmla="*/ 2525 w 3334"/>
                <a:gd name="T9" fmla="*/ 68 h 1153"/>
                <a:gd name="T10" fmla="*/ 2802 w 3334"/>
                <a:gd name="T11" fmla="*/ 170 h 1153"/>
                <a:gd name="T12" fmla="*/ 3107 w 3334"/>
                <a:gd name="T13" fmla="*/ 854 h 1153"/>
                <a:gd name="T14" fmla="*/ 3257 w 3334"/>
                <a:gd name="T15" fmla="*/ 1088 h 1153"/>
                <a:gd name="T16" fmla="*/ 3334 w 3334"/>
                <a:gd name="T17" fmla="*/ 1153 h 1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34"/>
                <a:gd name="T28" fmla="*/ 0 h 1153"/>
                <a:gd name="T29" fmla="*/ 3334 w 3334"/>
                <a:gd name="T30" fmla="*/ 1153 h 11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34" h="1153">
                  <a:moveTo>
                    <a:pt x="0" y="1149"/>
                  </a:moveTo>
                  <a:cubicBezTo>
                    <a:pt x="204" y="1047"/>
                    <a:pt x="963" y="573"/>
                    <a:pt x="1223" y="526"/>
                  </a:cubicBezTo>
                  <a:cubicBezTo>
                    <a:pt x="1483" y="479"/>
                    <a:pt x="1403" y="856"/>
                    <a:pt x="1563" y="865"/>
                  </a:cubicBezTo>
                  <a:cubicBezTo>
                    <a:pt x="1723" y="874"/>
                    <a:pt x="2026" y="714"/>
                    <a:pt x="2186" y="581"/>
                  </a:cubicBezTo>
                  <a:cubicBezTo>
                    <a:pt x="2346" y="448"/>
                    <a:pt x="2422" y="136"/>
                    <a:pt x="2525" y="68"/>
                  </a:cubicBezTo>
                  <a:cubicBezTo>
                    <a:pt x="2628" y="0"/>
                    <a:pt x="2705" y="39"/>
                    <a:pt x="2802" y="170"/>
                  </a:cubicBezTo>
                  <a:cubicBezTo>
                    <a:pt x="2899" y="301"/>
                    <a:pt x="3031" y="701"/>
                    <a:pt x="3107" y="854"/>
                  </a:cubicBezTo>
                  <a:cubicBezTo>
                    <a:pt x="3183" y="1007"/>
                    <a:pt x="3219" y="1038"/>
                    <a:pt x="3257" y="1088"/>
                  </a:cubicBezTo>
                  <a:cubicBezTo>
                    <a:pt x="3295" y="1138"/>
                    <a:pt x="3318" y="1140"/>
                    <a:pt x="3334" y="1153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199" name="Line 8"/>
            <p:cNvSpPr>
              <a:spLocks noChangeShapeType="1"/>
            </p:cNvSpPr>
            <p:nvPr/>
          </p:nvSpPr>
          <p:spPr bwMode="auto">
            <a:xfrm>
              <a:off x="1755" y="3715"/>
              <a:ext cx="37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200" name="Text Box 10"/>
            <p:cNvSpPr txBox="1">
              <a:spLocks noChangeArrowheads="1"/>
            </p:cNvSpPr>
            <p:nvPr/>
          </p:nvSpPr>
          <p:spPr bwMode="auto">
            <a:xfrm>
              <a:off x="2554" y="3749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75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5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8201" name="Text Box 11"/>
            <p:cNvSpPr txBox="1">
              <a:spLocks noChangeArrowheads="1"/>
            </p:cNvSpPr>
            <p:nvPr/>
          </p:nvSpPr>
          <p:spPr bwMode="auto">
            <a:xfrm>
              <a:off x="3098" y="3749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75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5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8202" name="Text Box 12"/>
            <p:cNvSpPr txBox="1">
              <a:spLocks noChangeArrowheads="1"/>
            </p:cNvSpPr>
            <p:nvPr/>
          </p:nvSpPr>
          <p:spPr bwMode="auto">
            <a:xfrm>
              <a:off x="4177" y="3749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75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5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203" name="Line 13"/>
            <p:cNvSpPr>
              <a:spLocks noChangeShapeType="1"/>
            </p:cNvSpPr>
            <p:nvPr/>
          </p:nvSpPr>
          <p:spPr bwMode="auto">
            <a:xfrm flipV="1">
              <a:off x="4270" y="3065"/>
              <a:ext cx="0" cy="6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994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“single most useful, and used, application of calculus for an ecologist”  (</a:t>
            </a:r>
            <a:r>
              <a:rPr lang="en-US" dirty="0" err="1"/>
              <a:t>Bolker</a:t>
            </a:r>
            <a:r>
              <a:rPr lang="en-US" dirty="0"/>
              <a:t> 2009)</a:t>
            </a:r>
          </a:p>
          <a:p>
            <a:r>
              <a:rPr lang="en-US" dirty="0"/>
              <a:t>Approximates a complicated function near a point we care about using a simple function (e.g. 2</a:t>
            </a:r>
            <a:r>
              <a:rPr lang="en-US" baseline="30000" dirty="0"/>
              <a:t>nd</a:t>
            </a:r>
            <a:r>
              <a:rPr lang="en-US" dirty="0"/>
              <a:t> order polynomial)</a:t>
            </a:r>
          </a:p>
          <a:p>
            <a:r>
              <a:rPr lang="en-US" dirty="0"/>
              <a:t>Useful applications:</a:t>
            </a:r>
          </a:p>
          <a:p>
            <a:pPr lvl="1"/>
            <a:r>
              <a:rPr lang="en-US" dirty="0"/>
              <a:t>Shapes of goodness of fit surfaces.</a:t>
            </a:r>
          </a:p>
          <a:p>
            <a:pPr lvl="1"/>
            <a:r>
              <a:rPr lang="en-US" dirty="0"/>
              <a:t>Delta method for estimating variance.</a:t>
            </a:r>
          </a:p>
        </p:txBody>
      </p:sp>
    </p:spTree>
    <p:extLst>
      <p:ext uri="{BB962C8B-B14F-4D97-AF65-F5344CB8AC3E}">
        <p14:creationId xmlns:p14="http://schemas.microsoft.com/office/powerpoint/2010/main" val="224091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800" dirty="0"/>
              <a:t>where the derivatives are evaluated at the point </a:t>
            </a:r>
            <a:r>
              <a:rPr lang="en-US" sz="1800" i="1" dirty="0"/>
              <a:t>x</a:t>
            </a:r>
            <a:r>
              <a:rPr lang="en-US" sz="1800" i="1" baseline="-25000" dirty="0"/>
              <a:t>0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approximation </a:t>
            </a:r>
            <a:r>
              <a:rPr lang="en-US" dirty="0"/>
              <a:t>means dropping terms past the 2</a:t>
            </a:r>
            <a:r>
              <a:rPr lang="en-US" baseline="30000" dirty="0"/>
              <a:t>nd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(e.g. ‘second-order Taylor approximation’…)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4" y="1777999"/>
            <a:ext cx="8786146" cy="87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06821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2650</TotalTime>
  <Words>1759</Words>
  <Application>Microsoft Macintosh PowerPoint</Application>
  <PresentationFormat>On-screen Show (4:3)</PresentationFormat>
  <Paragraphs>302</Paragraphs>
  <Slides>43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Arial Narrow</vt:lpstr>
      <vt:lpstr>Calibri</vt:lpstr>
      <vt:lpstr>Tahoma</vt:lpstr>
      <vt:lpstr>Wingdings</vt:lpstr>
      <vt:lpstr>NOAA Divider Slides</vt:lpstr>
      <vt:lpstr>NOAA Title Options</vt:lpstr>
      <vt:lpstr>GFAY_Custom</vt:lpstr>
      <vt:lpstr>Equation</vt:lpstr>
      <vt:lpstr>Chart</vt:lpstr>
      <vt:lpstr>MAR 580: Advanced Population Modeling for Management of Living Marine Resources</vt:lpstr>
      <vt:lpstr>Today’s Outline</vt:lpstr>
      <vt:lpstr>What are numerical methods?</vt:lpstr>
      <vt:lpstr>What are numerical methods?</vt:lpstr>
      <vt:lpstr>Why do we need to learn math(s) when we have computers?</vt:lpstr>
      <vt:lpstr>When are numerical methods used?</vt:lpstr>
      <vt:lpstr>Calculus</vt:lpstr>
      <vt:lpstr>Taylor series approximation</vt:lpstr>
      <vt:lpstr>Taylor series</vt:lpstr>
      <vt:lpstr>Taylor series expansion</vt:lpstr>
      <vt:lpstr>Differentiation</vt:lpstr>
      <vt:lpstr>Symbolic vs Numerical Differentiation</vt:lpstr>
      <vt:lpstr>Symbolic differentiation in R</vt:lpstr>
      <vt:lpstr>Algorithmic differentiation in R</vt:lpstr>
      <vt:lpstr>Numeric differentiation</vt:lpstr>
      <vt:lpstr>Numeric differentiation</vt:lpstr>
      <vt:lpstr>Calculating Derivatives Numerically</vt:lpstr>
      <vt:lpstr>Calculating Derivatives Numerically</vt:lpstr>
      <vt:lpstr>Calculating Derivatives Numerically</vt:lpstr>
      <vt:lpstr>Root-finding</vt:lpstr>
      <vt:lpstr>Methods for root-finding</vt:lpstr>
      <vt:lpstr>Example</vt:lpstr>
      <vt:lpstr>Brent’s method</vt:lpstr>
      <vt:lpstr>Brent’s Method</vt:lpstr>
      <vt:lpstr>Newton’s Method (Newton-Raphson)</vt:lpstr>
      <vt:lpstr>Newton’s Method</vt:lpstr>
      <vt:lpstr>Multi-dimensional problems</vt:lpstr>
      <vt:lpstr>Multi-dimensional Newton-Raphson</vt:lpstr>
      <vt:lpstr>Multi-dimensional Newton-Raphson</vt:lpstr>
      <vt:lpstr>Optimization</vt:lpstr>
      <vt:lpstr>Minimizing a function</vt:lpstr>
      <vt:lpstr>Minimizing a function</vt:lpstr>
      <vt:lpstr>Analytic Approaches</vt:lpstr>
      <vt:lpstr>Analytic Approaches</vt:lpstr>
      <vt:lpstr>Numerical approaches</vt:lpstr>
      <vt:lpstr>Newton’s Method (single variable version)</vt:lpstr>
      <vt:lpstr>Minimize: 2+(x-2)^4-x^2</vt:lpstr>
      <vt:lpstr>Multidimensional methods</vt:lpstr>
      <vt:lpstr>Calculating variance of estimates</vt:lpstr>
      <vt:lpstr>Delta method</vt:lpstr>
      <vt:lpstr>Fitting challenges</vt:lpstr>
      <vt:lpstr>Troubleshooting</vt:lpstr>
      <vt:lpstr>Automatic Differentiation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Microsoft Office User</cp:lastModifiedBy>
  <cp:revision>333</cp:revision>
  <dcterms:created xsi:type="dcterms:W3CDTF">2014-06-04T00:44:42Z</dcterms:created>
  <dcterms:modified xsi:type="dcterms:W3CDTF">2019-09-16T16:14:14Z</dcterms:modified>
  <cp:category/>
</cp:coreProperties>
</file>